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83" r:id="rId2"/>
    <p:sldId id="257" r:id="rId3"/>
    <p:sldId id="277" r:id="rId4"/>
    <p:sldId id="262" r:id="rId5"/>
    <p:sldId id="263" r:id="rId6"/>
    <p:sldId id="278" r:id="rId7"/>
    <p:sldId id="281" r:id="rId8"/>
    <p:sldId id="282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D4224E8-62A9-46D2-BCFD-D0FC31D1A1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138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1A419-69A6-4476-8D8F-2A86F75CC8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35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100F4-5677-4293-A840-4522A2407B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44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AA320-8804-422D-8565-D9250EBFD7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50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84054-9E6C-4D3E-945D-1F8D64BCC8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85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B25EA-E61C-4644-9C4D-CFC31E7311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286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22D53-05B8-4CC9-A624-7BBA9132DD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55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0C641-3853-4CF1-9FC2-D92148B3EC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97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CA009-E55D-4BB6-A16E-C245775B1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12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D027B-3AA7-417A-BB71-2A2CBCCF02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697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74CA8-2C09-48B9-AC01-61D2F2763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9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4C19C-7850-468E-B547-EAAEBCCF6F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01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877D4A5-67DB-4CB3-B295-3953DA6658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74675" y="-76200"/>
            <a:ext cx="8001000" cy="12160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701</a:t>
            </a:r>
            <a:br>
              <a:rPr lang="en-US" sz="3600" dirty="0" smtClean="0"/>
            </a:br>
            <a:r>
              <a:rPr lang="en-US" sz="3600" dirty="0" smtClean="0"/>
              <a:t>(Pd.5; room 204)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9081" y="1600200"/>
            <a:ext cx="8612187" cy="4267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COPY </a:t>
            </a:r>
            <a:r>
              <a:rPr lang="en-US" sz="2800" b="0" dirty="0" smtClean="0"/>
              <a:t>the following lesson into your notebook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b="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COMPLETE  </a:t>
            </a:r>
            <a:r>
              <a:rPr lang="en-US" sz="2800" b="0" dirty="0" smtClean="0"/>
              <a:t>all the work </a:t>
            </a:r>
            <a:r>
              <a:rPr lang="en-US" sz="2800" dirty="0" smtClean="0"/>
              <a:t>IN YOUR NOTEBOOK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b="0" dirty="0" smtClean="0"/>
              <a:t>This</a:t>
            </a:r>
            <a:r>
              <a:rPr lang="en-US" sz="2800" dirty="0" smtClean="0"/>
              <a:t> work </a:t>
            </a:r>
            <a:r>
              <a:rPr lang="en-US" sz="2800" b="0" dirty="0" smtClean="0"/>
              <a:t>will be </a:t>
            </a:r>
            <a:r>
              <a:rPr lang="en-US" sz="2800" dirty="0" smtClean="0"/>
              <a:t>checked </a:t>
            </a:r>
            <a:r>
              <a:rPr lang="en-US" sz="2800" b="0" dirty="0" smtClean="0"/>
              <a:t>on </a:t>
            </a:r>
            <a:r>
              <a:rPr lang="en-US" sz="2800" dirty="0" smtClean="0"/>
              <a:t>WEDNESDAY!</a:t>
            </a:r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marL="457200" indent="-457200">
              <a:buClrTx/>
              <a:buFont typeface="Wingdings" panose="05000000000000000000" pitchFamily="2" charset="2"/>
              <a:buChar char="v"/>
            </a:pPr>
            <a:r>
              <a:rPr lang="en-US" sz="2800" dirty="0" smtClean="0"/>
              <a:t>QUIZ: </a:t>
            </a:r>
            <a:r>
              <a:rPr lang="en-US" sz="2800" dirty="0" err="1" smtClean="0"/>
              <a:t>Repaso</a:t>
            </a:r>
            <a:r>
              <a:rPr lang="en-US" sz="2800" dirty="0" smtClean="0"/>
              <a:t> A </a:t>
            </a:r>
            <a:r>
              <a:rPr lang="en-US" sz="2800" b="0" dirty="0" smtClean="0"/>
              <a:t>will be on </a:t>
            </a:r>
            <a:r>
              <a:rPr lang="en-US" sz="2800" dirty="0" smtClean="0"/>
              <a:t>THURSDAY!</a:t>
            </a:r>
          </a:p>
          <a:p>
            <a:pPr>
              <a:buClrTx/>
            </a:pPr>
            <a:endParaRPr lang="en-US" sz="2800" dirty="0" smtClean="0"/>
          </a:p>
          <a:p>
            <a:pPr>
              <a:buClrTx/>
            </a:pPr>
            <a:r>
              <a:rPr lang="en-US" sz="2800" dirty="0" smtClean="0"/>
              <a:t>**</a:t>
            </a:r>
            <a:r>
              <a:rPr lang="en-US" sz="2800" i="1" dirty="0" smtClean="0"/>
              <a:t>If I get a bad report from the substitute teacher, there will be consequences**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94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__________	             </a:t>
            </a:r>
            <a:r>
              <a:rPr lang="en-US" altLang="en-US" sz="3600" smtClean="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701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septiembre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 smtClean="0">
              <a:solidFill>
                <a:schemeClr val="folHlink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7638"/>
            <a:ext cx="9144000" cy="51355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sz="2800" dirty="0" smtClean="0">
                <a:solidFill>
                  <a:srgbClr val="FF0000"/>
                </a:solidFill>
              </a:rPr>
              <a:t> # 5: </a:t>
            </a:r>
            <a:r>
              <a:rPr lang="en-US" altLang="en-US" sz="2800" dirty="0" smtClean="0"/>
              <a:t>¿</a:t>
            </a:r>
            <a:r>
              <a:rPr lang="en-US" altLang="en-US" sz="2800" dirty="0" err="1" smtClean="0"/>
              <a:t>Cómo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repasamos</a:t>
            </a:r>
            <a:r>
              <a:rPr lang="en-US" altLang="en-US" sz="2800" dirty="0" smtClean="0"/>
              <a:t> para el QUIZ: </a:t>
            </a:r>
            <a:r>
              <a:rPr lang="en-US" altLang="en-US" sz="2800" dirty="0" err="1" smtClean="0"/>
              <a:t>Repaso</a:t>
            </a:r>
            <a:r>
              <a:rPr lang="en-US" altLang="en-US" sz="2800" dirty="0" smtClean="0"/>
              <a:t> A </a:t>
            </a:r>
            <a:r>
              <a:rPr lang="en-US" altLang="en-US" sz="2800" dirty="0"/>
              <a:t>d</a:t>
            </a:r>
            <a:r>
              <a:rPr lang="en-US" altLang="en-US" sz="2800" dirty="0" smtClean="0"/>
              <a:t>el LUNES?</a:t>
            </a:r>
          </a:p>
          <a:p>
            <a:pPr eaLnBrk="1" hangingPunct="1">
              <a:buFontTx/>
              <a:buNone/>
            </a:pPr>
            <a:r>
              <a:rPr lang="en-US" altLang="en-US" sz="2400" i="1" dirty="0" smtClean="0">
                <a:solidFill>
                  <a:srgbClr val="00B050"/>
                </a:solidFill>
              </a:rPr>
              <a:t>L.O.: to review the gender noun agreement and the verb SER for the quiz</a:t>
            </a:r>
            <a:endParaRPr lang="en-US" altLang="en-US" sz="2800" i="1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n-US" alt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err="1"/>
              <a:t>Copia</a:t>
            </a:r>
            <a:r>
              <a:rPr lang="en-US" sz="2800" dirty="0"/>
              <a:t> y escribe </a:t>
            </a:r>
            <a:r>
              <a:rPr lang="en-US" sz="2800" dirty="0" err="1"/>
              <a:t>en</a:t>
            </a:r>
            <a:r>
              <a:rPr lang="en-US" sz="2800" dirty="0"/>
              <a:t> el SINGULAR: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Los </a:t>
            </a:r>
            <a:r>
              <a:rPr lang="en-US" sz="2800" dirty="0" err="1"/>
              <a:t>profesores</a:t>
            </a:r>
            <a:r>
              <a:rPr lang="en-US" sz="2800" dirty="0"/>
              <a:t> son </a:t>
            </a:r>
            <a:r>
              <a:rPr lang="en-US" sz="2800" dirty="0" err="1"/>
              <a:t>muy</a:t>
            </a:r>
            <a:r>
              <a:rPr lang="en-US" sz="2800" dirty="0"/>
              <a:t> </a:t>
            </a:r>
            <a:r>
              <a:rPr lang="en-US" sz="2800" dirty="0" err="1"/>
              <a:t>estrictos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Las casas son </a:t>
            </a:r>
            <a:r>
              <a:rPr lang="en-US" sz="2800" dirty="0" err="1"/>
              <a:t>grandes</a:t>
            </a:r>
            <a:r>
              <a:rPr lang="en-US" sz="2800" dirty="0"/>
              <a:t> y </a:t>
            </a:r>
            <a:r>
              <a:rPr lang="en-US" sz="2800" dirty="0" err="1"/>
              <a:t>modernas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¿Son </a:t>
            </a:r>
            <a:r>
              <a:rPr lang="en-US" sz="2800" dirty="0" err="1"/>
              <a:t>buenos</a:t>
            </a:r>
            <a:r>
              <a:rPr lang="en-US" sz="2800" dirty="0"/>
              <a:t> </a:t>
            </a:r>
            <a:r>
              <a:rPr lang="en-US" sz="2800" dirty="0" err="1"/>
              <a:t>los</a:t>
            </a:r>
            <a:r>
              <a:rPr lang="en-US" sz="2800" dirty="0"/>
              <a:t> amigos?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Las </a:t>
            </a:r>
            <a:r>
              <a:rPr lang="en-US" sz="2800" dirty="0" err="1"/>
              <a:t>clases</a:t>
            </a:r>
            <a:r>
              <a:rPr lang="en-US" sz="2800" dirty="0"/>
              <a:t> son </a:t>
            </a:r>
            <a:r>
              <a:rPr lang="en-US" sz="2800" dirty="0" err="1"/>
              <a:t>aburridas</a:t>
            </a:r>
            <a:r>
              <a:rPr lang="en-US" sz="2800" dirty="0"/>
              <a:t> y </a:t>
            </a:r>
            <a:r>
              <a:rPr lang="en-US" sz="2800" dirty="0" err="1"/>
              <a:t>dificiles</a:t>
            </a:r>
            <a:r>
              <a:rPr lang="en-US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Los </a:t>
            </a:r>
            <a:r>
              <a:rPr lang="en-US" sz="2800" dirty="0" err="1"/>
              <a:t>alumnos</a:t>
            </a:r>
            <a:r>
              <a:rPr lang="en-US" sz="2800" dirty="0"/>
              <a:t> son locos y </a:t>
            </a:r>
            <a:r>
              <a:rPr lang="en-US" sz="2800" dirty="0" err="1"/>
              <a:t>simpaticos</a:t>
            </a: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I- </a:t>
            </a:r>
            <a:r>
              <a:rPr lang="en-US" dirty="0" err="1" smtClean="0"/>
              <a:t>Copia</a:t>
            </a:r>
            <a:r>
              <a:rPr lang="en-US" dirty="0" smtClean="0"/>
              <a:t> y escribe un </a:t>
            </a:r>
            <a:r>
              <a:rPr lang="en-US" dirty="0" err="1" smtClean="0"/>
              <a:t>sinonimo</a:t>
            </a:r>
            <a:r>
              <a:rPr lang="en-US" dirty="0" smtClean="0"/>
              <a:t> </a:t>
            </a:r>
            <a:r>
              <a:rPr lang="en-US" i="1" dirty="0" smtClean="0"/>
              <a:t>(synonym-same)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Comica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Estudiante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Maestra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Colegio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Duro</a:t>
            </a:r>
            <a:endParaRPr lang="en-US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Practica</a:t>
            </a:r>
            <a:r>
              <a:rPr lang="en-US" altLang="en-US" sz="4400" dirty="0">
                <a:solidFill>
                  <a:srgbClr val="FF0000"/>
                </a:solidFill>
              </a:rPr>
              <a:t> para la </a:t>
            </a:r>
            <a:r>
              <a:rPr lang="en-US" altLang="en-US" sz="4400" dirty="0" err="1">
                <a:solidFill>
                  <a:srgbClr val="FF0000"/>
                </a:solidFill>
              </a:rPr>
              <a:t>Prueba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9144000" cy="62484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II</a:t>
            </a:r>
            <a:r>
              <a:rPr lang="es-ES_tradnl" altLang="en-US" b="1" dirty="0" smtClean="0">
                <a:solidFill>
                  <a:schemeClr val="hlink"/>
                </a:solidFill>
              </a:rPr>
              <a:t>- 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and complete </a:t>
            </a:r>
            <a:r>
              <a:rPr lang="es-ES_tradnl" altLang="en-US" sz="2800" dirty="0" err="1" smtClean="0"/>
              <a:t>with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correct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completion</a:t>
            </a:r>
            <a:r>
              <a:rPr lang="es-ES_tradnl" altLang="en-US" sz="2800" dirty="0" smtClean="0"/>
              <a:t>.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Nosotros ________ muy serios.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¿Dé que nacionalidad _______ ella?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Ellos _______ amigos, ¿no?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Yo ______ una buena amiga.</a:t>
            </a:r>
          </a:p>
          <a:p>
            <a:pPr marL="609600" indent="-609600" eaLnBrk="1" hangingPunct="1">
              <a:lnSpc>
                <a:spcPct val="200000"/>
              </a:lnSpc>
              <a:buFontTx/>
              <a:buAutoNum type="arabicPeriod"/>
            </a:pPr>
            <a:r>
              <a:rPr lang="es-ES_tradnl" altLang="en-US" dirty="0" smtClean="0"/>
              <a:t>¿________ tú un buen estudiante?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392238" y="1655763"/>
            <a:ext cx="54657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es		b. son	c. somos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397000" y="2697163"/>
            <a:ext cx="4699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a. soy	b. son	c. es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1447800" y="3886200"/>
            <a:ext cx="5465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son	b. eres	c. somos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1447800" y="4906963"/>
            <a:ext cx="50593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es		b. soy	c. eres</a:t>
            </a:r>
          </a:p>
        </p:txBody>
      </p:sp>
      <p:sp>
        <p:nvSpPr>
          <p:cNvPr id="3079" name="Text Box 8"/>
          <p:cNvSpPr txBox="1">
            <a:spLocks noChangeArrowheads="1"/>
          </p:cNvSpPr>
          <p:nvPr/>
        </p:nvSpPr>
        <p:spPr bwMode="auto">
          <a:xfrm>
            <a:off x="1473200" y="6096000"/>
            <a:ext cx="469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a. eres	b. soy	c. 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229600" cy="6324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chemeClr val="hlink"/>
                </a:solidFill>
              </a:rPr>
              <a:t>III-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2800" dirty="0" err="1" smtClean="0"/>
              <a:t>Answer</a:t>
            </a:r>
            <a:r>
              <a:rPr lang="es-ES_tradnl" altLang="en-US" sz="2800" dirty="0" smtClean="0"/>
              <a:t> in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sentences</a:t>
            </a:r>
            <a:r>
              <a:rPr lang="es-ES_tradnl" altLang="en-US" sz="2800" dirty="0" smtClean="0"/>
              <a:t>.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1. ¿De dónde eres?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2. ¿De qué nacionalidad eres?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4. ¿Dónde eres alumno(a)?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5. ¿Es grande o pequeña tu escuela?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6. ¿Cómo es la clase de español?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es-ES_tradnl" altLang="en-US" sz="2800" dirty="0" smtClean="0"/>
              <a:t>7. ¿Son ustedes buenos o malos alumnos?</a:t>
            </a:r>
          </a:p>
          <a:p>
            <a:pPr eaLnBrk="1" hangingPunct="1">
              <a:buFontTx/>
              <a:buNone/>
            </a:pPr>
            <a:endParaRPr lang="es-ES_tradnl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464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s-ES_tradnl" altLang="en-US" b="1" dirty="0" smtClean="0">
                <a:solidFill>
                  <a:schemeClr val="hlink"/>
                </a:solidFill>
              </a:rPr>
              <a:t>IV- </a:t>
            </a:r>
            <a:r>
              <a:rPr lang="en-US" altLang="en-US" dirty="0" smtClean="0"/>
              <a:t>Rewrite </a:t>
            </a:r>
            <a:r>
              <a:rPr lang="en-US" altLang="en-US" dirty="0" smtClean="0"/>
              <a:t>the paragraph using MATEO instead of ALICIA.</a:t>
            </a:r>
          </a:p>
          <a:p>
            <a:pPr marL="0" indent="0">
              <a:buFontTx/>
              <a:buNone/>
            </a:pPr>
            <a:r>
              <a:rPr lang="en-US" altLang="en-US" dirty="0" smtClean="0">
                <a:latin typeface="Bookman Old Style" pitchFamily="18" charset="0"/>
              </a:rPr>
              <a:t>	</a:t>
            </a:r>
            <a:r>
              <a:rPr lang="en-US" altLang="en-US" i="1" dirty="0" smtClean="0">
                <a:latin typeface="Bookman Old Style" pitchFamily="18" charset="0"/>
              </a:rPr>
              <a:t>Soy Alicia Fernandez. Soy de La Paz, Bolivia.  Soy boliviana. Soy alumna </a:t>
            </a:r>
            <a:r>
              <a:rPr lang="en-US" altLang="en-US" i="1" dirty="0" err="1" smtClean="0">
                <a:latin typeface="Bookman Old Style" pitchFamily="18" charset="0"/>
              </a:rPr>
              <a:t>en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una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escuela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privada</a:t>
            </a:r>
            <a:r>
              <a:rPr lang="en-US" altLang="en-US" i="1" dirty="0" smtClean="0">
                <a:latin typeface="Bookman Old Style" pitchFamily="18" charset="0"/>
              </a:rPr>
              <a:t>. Soy </a:t>
            </a:r>
            <a:r>
              <a:rPr lang="en-US" altLang="en-US" i="1" dirty="0" err="1" smtClean="0">
                <a:latin typeface="Bookman Old Style" pitchFamily="18" charset="0"/>
              </a:rPr>
              <a:t>una</a:t>
            </a:r>
            <a:r>
              <a:rPr lang="en-US" altLang="en-US" i="1" dirty="0" smtClean="0">
                <a:latin typeface="Bookman Old Style" pitchFamily="18" charset="0"/>
              </a:rPr>
              <a:t> alumna </a:t>
            </a:r>
            <a:r>
              <a:rPr lang="en-US" altLang="en-US" i="1" dirty="0" err="1" smtClean="0">
                <a:latin typeface="Bookman Old Style" pitchFamily="18" charset="0"/>
              </a:rPr>
              <a:t>bastante</a:t>
            </a:r>
            <a:r>
              <a:rPr lang="en-US" altLang="en-US" i="1" dirty="0" smtClean="0">
                <a:latin typeface="Bookman Old Style" pitchFamily="18" charset="0"/>
              </a:rPr>
              <a:t> </a:t>
            </a:r>
            <a:r>
              <a:rPr lang="en-US" altLang="en-US" i="1" dirty="0" err="1" smtClean="0">
                <a:latin typeface="Bookman Old Style" pitchFamily="18" charset="0"/>
              </a:rPr>
              <a:t>buena</a:t>
            </a:r>
            <a:r>
              <a:rPr lang="en-US" altLang="en-US" i="1" dirty="0" smtClean="0">
                <a:latin typeface="Bookman Old Style" pitchFamily="18" charset="0"/>
              </a:rPr>
              <a:t> y soy </a:t>
            </a:r>
            <a:r>
              <a:rPr lang="en-US" altLang="en-US" i="1" dirty="0" err="1" smtClean="0">
                <a:latin typeface="Bookman Old Style" pitchFamily="18" charset="0"/>
              </a:rPr>
              <a:t>graciosa</a:t>
            </a:r>
            <a:r>
              <a:rPr lang="en-US" altLang="en-US" i="1" dirty="0" smtClean="0">
                <a:latin typeface="Bookman Old Style" pitchFamily="18" charset="0"/>
              </a:rPr>
              <a:t>.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Practica</a:t>
            </a:r>
            <a:r>
              <a:rPr lang="en-US" altLang="en-US" sz="4400" dirty="0">
                <a:solidFill>
                  <a:srgbClr val="FF0000"/>
                </a:solidFill>
              </a:rPr>
              <a:t> para la </a:t>
            </a:r>
            <a:r>
              <a:rPr lang="en-US" altLang="en-US" sz="4400" dirty="0" err="1">
                <a:solidFill>
                  <a:srgbClr val="FF0000"/>
                </a:solidFill>
              </a:rPr>
              <a:t>Prueba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6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 para la Prueba 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143000"/>
            <a:ext cx="54006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n-US" sz="3200" b="1" dirty="0">
                <a:solidFill>
                  <a:schemeClr val="hlink"/>
                </a:solidFill>
              </a:rPr>
              <a:t>V-</a:t>
            </a:r>
            <a:r>
              <a:rPr lang="en-US" sz="3200" dirty="0" err="1" smtClean="0"/>
              <a:t>Copia</a:t>
            </a:r>
            <a:r>
              <a:rPr lang="en-US" sz="3200" dirty="0" smtClean="0"/>
              <a:t> </a:t>
            </a:r>
            <a:r>
              <a:rPr lang="en-US" sz="3200" dirty="0" smtClean="0"/>
              <a:t>y </a:t>
            </a:r>
            <a:r>
              <a:rPr lang="en-US" sz="3200" dirty="0" err="1" smtClean="0"/>
              <a:t>completa</a:t>
            </a:r>
            <a:r>
              <a:rPr lang="en-US" sz="3200" dirty="0" smtClean="0"/>
              <a:t> la </a:t>
            </a:r>
            <a:r>
              <a:rPr lang="en-US" sz="3200" dirty="0" err="1" smtClean="0"/>
              <a:t>tabla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8991481"/>
              </p:ext>
            </p:extLst>
          </p:nvPr>
        </p:nvGraphicFramePr>
        <p:xfrm>
          <a:off x="152400" y="1761051"/>
          <a:ext cx="8610599" cy="5020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638"/>
                <a:gridCol w="2016897"/>
                <a:gridCol w="1784178"/>
                <a:gridCol w="1473886"/>
              </a:tblGrid>
              <a:tr h="55786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accent6"/>
                          </a:solidFill>
                        </a:rPr>
                        <a:t>Masculino</a:t>
                      </a:r>
                      <a:endParaRPr lang="en-US" sz="20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rgbClr val="CC0099"/>
                          </a:solidFill>
                        </a:rPr>
                        <a:t>Femenino</a:t>
                      </a:r>
                      <a:endParaRPr lang="en-US" sz="2000" dirty="0">
                        <a:solidFill>
                          <a:srgbClr val="CC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50"/>
                          </a:solidFill>
                        </a:rPr>
                        <a:t>Los dos</a:t>
                      </a:r>
                      <a:endParaRPr lang="en-US" sz="20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 </a:t>
                      </a:r>
                      <a:r>
                        <a:rPr lang="en-US" sz="2400" dirty="0" err="1" smtClean="0"/>
                        <a:t>Interesante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2. </a:t>
                      </a:r>
                      <a:r>
                        <a:rPr lang="en-US" sz="2400" dirty="0" err="1" smtClean="0"/>
                        <a:t>Muchacho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 </a:t>
                      </a:r>
                      <a:r>
                        <a:rPr lang="en-US" sz="2400" dirty="0" err="1" smtClean="0"/>
                        <a:t>Inteligente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4. </a:t>
                      </a:r>
                      <a:r>
                        <a:rPr lang="en-US" sz="2400" dirty="0" err="1" smtClean="0"/>
                        <a:t>Facil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. </a:t>
                      </a:r>
                      <a:r>
                        <a:rPr lang="en-US" sz="2400" baseline="0" dirty="0" err="1" smtClean="0"/>
                        <a:t>Escuela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6. </a:t>
                      </a:r>
                      <a:r>
                        <a:rPr lang="en-US" sz="2400" dirty="0" err="1" smtClean="0"/>
                        <a:t>Alumnos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7. </a:t>
                      </a:r>
                      <a:r>
                        <a:rPr lang="en-US" sz="2400" dirty="0" err="1" smtClean="0"/>
                        <a:t>Dificil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786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8. Clase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78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381000"/>
            <a:ext cx="88392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altLang="en-US" b="1" dirty="0">
                <a:solidFill>
                  <a:schemeClr val="hlink"/>
                </a:solidFill>
              </a:rPr>
              <a:t>V- </a:t>
            </a:r>
            <a:r>
              <a:rPr lang="es-ES_tradnl" altLang="en-US" kern="0" dirty="0" err="1" smtClean="0"/>
              <a:t>Copy</a:t>
            </a:r>
            <a:r>
              <a:rPr lang="es-ES_tradnl" altLang="en-US" kern="0" dirty="0" smtClean="0"/>
              <a:t> complete </a:t>
            </a:r>
            <a:r>
              <a:rPr lang="es-ES_tradnl" altLang="en-US" kern="0" dirty="0" err="1" smtClean="0"/>
              <a:t>with</a:t>
            </a:r>
            <a:r>
              <a:rPr lang="es-ES_tradnl" altLang="en-US" kern="0" dirty="0" smtClean="0"/>
              <a:t> </a:t>
            </a:r>
            <a:r>
              <a:rPr lang="es-ES_tradnl" altLang="en-US" kern="0" dirty="0" err="1" smtClean="0"/>
              <a:t>the</a:t>
            </a:r>
            <a:r>
              <a:rPr lang="es-ES_tradnl" altLang="en-US" kern="0" dirty="0" smtClean="0"/>
              <a:t> </a:t>
            </a:r>
            <a:r>
              <a:rPr lang="es-ES_tradnl" altLang="en-US" kern="0" dirty="0" err="1" smtClean="0"/>
              <a:t>correct</a:t>
            </a:r>
            <a:r>
              <a:rPr lang="es-ES_tradnl" altLang="en-US" kern="0" dirty="0" smtClean="0"/>
              <a:t> </a:t>
            </a:r>
            <a:r>
              <a:rPr lang="es-ES_tradnl" altLang="en-US" kern="0" dirty="0" err="1" smtClean="0"/>
              <a:t>form</a:t>
            </a:r>
            <a:r>
              <a:rPr lang="es-ES_tradnl" altLang="en-US" kern="0" dirty="0" smtClean="0"/>
              <a:t> of SER.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Rosa, tú _________ de Florida, ¿no?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Si, yo _______ de Florida.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Fernando ______ de Florida también.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Si, él _______ de Tampa.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Nosotros _______ alumnos en la misma escuela.</a:t>
            </a:r>
          </a:p>
          <a:p>
            <a:pPr marL="0" indent="0">
              <a:buFontTx/>
              <a:buAutoNum type="arabicPeriod"/>
            </a:pPr>
            <a:r>
              <a:rPr lang="es-ES_tradnl" altLang="en-US" kern="0" dirty="0" smtClean="0"/>
              <a:t>Ustedes __________ alumnos de español, ¿no?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388070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Tarea # 5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304800" y="1798638"/>
            <a:ext cx="85344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kern="0" dirty="0" err="1" smtClean="0"/>
              <a:t>Completa</a:t>
            </a:r>
            <a:r>
              <a:rPr lang="en-US" kern="0" dirty="0" smtClean="0"/>
              <a:t> la </a:t>
            </a:r>
            <a:r>
              <a:rPr lang="en-US" kern="0" dirty="0" err="1" smtClean="0"/>
              <a:t>hoja</a:t>
            </a:r>
            <a:r>
              <a:rPr lang="en-US" kern="0" dirty="0" smtClean="0"/>
              <a:t> CONVERSACION: </a:t>
            </a:r>
            <a:r>
              <a:rPr lang="en-US" u="sng" kern="0" dirty="0" err="1" smtClean="0"/>
              <a:t>En</a:t>
            </a:r>
            <a:r>
              <a:rPr lang="en-US" u="sng" kern="0" dirty="0" smtClean="0"/>
              <a:t> la </a:t>
            </a:r>
            <a:r>
              <a:rPr lang="en-US" u="sng" kern="0" dirty="0" err="1" smtClean="0"/>
              <a:t>tienda</a:t>
            </a:r>
            <a:r>
              <a:rPr lang="en-US" u="sng" kern="0" dirty="0" smtClean="0"/>
              <a:t> de </a:t>
            </a:r>
            <a:r>
              <a:rPr lang="en-US" u="sng" kern="0" dirty="0" err="1" smtClean="0"/>
              <a:t>ropa</a:t>
            </a:r>
            <a:endParaRPr lang="en-US" u="sng" kern="0" dirty="0" smtClean="0"/>
          </a:p>
          <a:p>
            <a:pPr>
              <a:defRPr/>
            </a:pPr>
            <a:r>
              <a:rPr lang="en-US" u="sng" kern="0" dirty="0" smtClean="0"/>
              <a:t>SHORT:</a:t>
            </a:r>
            <a:r>
              <a:rPr lang="en-US" kern="0" dirty="0" smtClean="0"/>
              <a:t> QUIZ REPASO A on MONDAY!</a:t>
            </a:r>
          </a:p>
          <a:p>
            <a:pPr lvl="1">
              <a:defRPr/>
            </a:pPr>
            <a:r>
              <a:rPr lang="en-US" kern="0" dirty="0" smtClean="0"/>
              <a:t>Adjectives</a:t>
            </a:r>
          </a:p>
          <a:p>
            <a:pPr lvl="1">
              <a:defRPr/>
            </a:pPr>
            <a:r>
              <a:rPr lang="en-US" kern="0" dirty="0" smtClean="0"/>
              <a:t>Verb: SER</a:t>
            </a:r>
          </a:p>
          <a:p>
            <a:pPr lvl="1">
              <a:defRPr/>
            </a:pPr>
            <a:r>
              <a:rPr lang="en-US" kern="0" dirty="0" smtClean="0"/>
              <a:t>Singular </a:t>
            </a:r>
            <a:r>
              <a:rPr lang="en-US" kern="0" dirty="0" smtClean="0">
                <a:sym typeface="Wingdings" panose="05000000000000000000" pitchFamily="2" charset="2"/>
              </a:rPr>
              <a:t>Plural</a:t>
            </a:r>
          </a:p>
          <a:p>
            <a:pPr lvl="1">
              <a:defRPr/>
            </a:pPr>
            <a:r>
              <a:rPr lang="en-US" kern="0" dirty="0" err="1" smtClean="0">
                <a:sym typeface="Wingdings" panose="05000000000000000000" pitchFamily="2" charset="2"/>
              </a:rPr>
              <a:t>Definate</a:t>
            </a:r>
            <a:r>
              <a:rPr lang="en-US" kern="0" dirty="0" smtClean="0">
                <a:sym typeface="Wingdings" panose="05000000000000000000" pitchFamily="2" charset="2"/>
              </a:rPr>
              <a:t> Articles: </a:t>
            </a:r>
            <a:r>
              <a:rPr lang="en-US" i="1" kern="0" dirty="0" smtClean="0">
                <a:sym typeface="Wingdings" panose="05000000000000000000" pitchFamily="2" charset="2"/>
              </a:rPr>
              <a:t>el, la, </a:t>
            </a:r>
            <a:r>
              <a:rPr lang="en-US" i="1" kern="0" dirty="0" err="1" smtClean="0">
                <a:sym typeface="Wingdings" panose="05000000000000000000" pitchFamily="2" charset="2"/>
              </a:rPr>
              <a:t>los</a:t>
            </a:r>
            <a:r>
              <a:rPr lang="en-US" i="1" kern="0" dirty="0" smtClean="0">
                <a:sym typeface="Wingdings" panose="05000000000000000000" pitchFamily="2" charset="2"/>
              </a:rPr>
              <a:t>, las</a:t>
            </a:r>
            <a:endParaRPr lang="en-US" i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11734</TotalTime>
  <Words>405</Words>
  <Application>Microsoft Office PowerPoint</Application>
  <PresentationFormat>On-screen Show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PowerPoint Presentation</vt:lpstr>
      <vt:lpstr>Me llamo __________              Clase 701 La fecha es el 25 de septiembre del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Tarea # 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nh/im La fecha es el 5 de enero del 2011</dc:title>
  <dc:creator>Helen Zumaeta</dc:creator>
  <cp:lastModifiedBy>Helen Zumaeta</cp:lastModifiedBy>
  <cp:revision>36</cp:revision>
  <cp:lastPrinted>2017-09-20T20:56:29Z</cp:lastPrinted>
  <dcterms:created xsi:type="dcterms:W3CDTF">2011-01-05T15:11:16Z</dcterms:created>
  <dcterms:modified xsi:type="dcterms:W3CDTF">2017-09-25T16:53:20Z</dcterms:modified>
</cp:coreProperties>
</file>